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F6A2-2B9F-46B8-A13F-EB2599F96640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7067-B09D-44B4-A409-A4E01212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82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F6A2-2B9F-46B8-A13F-EB2599F96640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7067-B09D-44B4-A409-A4E01212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08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F6A2-2B9F-46B8-A13F-EB2599F96640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7067-B09D-44B4-A409-A4E01212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826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F6A2-2B9F-46B8-A13F-EB2599F96640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7067-B09D-44B4-A409-A4E01212F7C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055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F6A2-2B9F-46B8-A13F-EB2599F96640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7067-B09D-44B4-A409-A4E01212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477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F6A2-2B9F-46B8-A13F-EB2599F96640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7067-B09D-44B4-A409-A4E01212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851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F6A2-2B9F-46B8-A13F-EB2599F96640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7067-B09D-44B4-A409-A4E01212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889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F6A2-2B9F-46B8-A13F-EB2599F96640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7067-B09D-44B4-A409-A4E01212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4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F6A2-2B9F-46B8-A13F-EB2599F96640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7067-B09D-44B4-A409-A4E01212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19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F6A2-2B9F-46B8-A13F-EB2599F96640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7067-B09D-44B4-A409-A4E01212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29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F6A2-2B9F-46B8-A13F-EB2599F96640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7067-B09D-44B4-A409-A4E01212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16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F6A2-2B9F-46B8-A13F-EB2599F96640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7067-B09D-44B4-A409-A4E01212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78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F6A2-2B9F-46B8-A13F-EB2599F96640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7067-B09D-44B4-A409-A4E01212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01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F6A2-2B9F-46B8-A13F-EB2599F96640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7067-B09D-44B4-A409-A4E01212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58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F6A2-2B9F-46B8-A13F-EB2599F96640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7067-B09D-44B4-A409-A4E01212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50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F6A2-2B9F-46B8-A13F-EB2599F96640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7067-B09D-44B4-A409-A4E01212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3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F6A2-2B9F-46B8-A13F-EB2599F96640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7067-B09D-44B4-A409-A4E01212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02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B45F6A2-2B9F-46B8-A13F-EB2599F96640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B6B7067-B09D-44B4-A409-A4E01212F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969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F5844E-62C7-418C-9F0C-E044F52C2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369"/>
            <a:ext cx="9144000" cy="1807772"/>
          </a:xfrm>
        </p:spPr>
        <p:txBody>
          <a:bodyPr/>
          <a:lstStyle/>
          <a:p>
            <a:r>
              <a:rPr lang="fr-FR" dirty="0"/>
              <a:t>Représenter une force de gravitation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86F3DB-172C-40F8-B694-08FC0CF51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09669"/>
            <a:ext cx="9144000" cy="1655762"/>
          </a:xfrm>
        </p:spPr>
        <p:txBody>
          <a:bodyPr>
            <a:normAutofit/>
          </a:bodyPr>
          <a:lstStyle/>
          <a:p>
            <a:r>
              <a:rPr lang="fr-FR" sz="4000" dirty="0"/>
              <a:t>1</a:t>
            </a:r>
            <a:r>
              <a:rPr lang="fr-FR" sz="4000" baseline="30000" dirty="0"/>
              <a:t>er</a:t>
            </a:r>
            <a:r>
              <a:rPr lang="fr-FR" sz="4000" dirty="0"/>
              <a:t> Etape: Nommer une force</a:t>
            </a:r>
          </a:p>
        </p:txBody>
      </p:sp>
    </p:spTree>
    <p:extLst>
      <p:ext uri="{BB962C8B-B14F-4D97-AF65-F5344CB8AC3E}">
        <p14:creationId xmlns:p14="http://schemas.microsoft.com/office/powerpoint/2010/main" val="422858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AB813DBD-1A4D-4380-8B57-F89557F44FA9}"/>
              </a:ext>
            </a:extLst>
          </p:cNvPr>
          <p:cNvGrpSpPr/>
          <p:nvPr/>
        </p:nvGrpSpPr>
        <p:grpSpPr>
          <a:xfrm>
            <a:off x="3240091" y="-46547"/>
            <a:ext cx="5885317" cy="2677206"/>
            <a:chOff x="1403776" y="1185503"/>
            <a:chExt cx="9863781" cy="448699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01FA500-953E-478E-BED1-6D40A06E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20" b="89620" l="4110" r="89840">
                          <a14:foregroundMark x1="7306" y1="42532" x2="7306" y2="42532"/>
                          <a14:foregroundMark x1="8447" y1="53924" x2="8447" y2="53924"/>
                          <a14:foregroundMark x1="4110" y1="49367" x2="4110" y2="49367"/>
                          <a14:foregroundMark x1="20776" y1="89367" x2="20776" y2="89367"/>
                          <a14:foregroundMark x1="75799" y1="55696" x2="75799" y2="55696"/>
                          <a14:foregroundMark x1="75913" y1="42278" x2="75913" y2="42278"/>
                          <a14:foregroundMark x1="78311" y1="41772" x2="78311" y2="417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776" y="1185503"/>
              <a:ext cx="9863781" cy="4486993"/>
            </a:xfrm>
            <a:prstGeom prst="rect">
              <a:avLst/>
            </a:prstGeom>
          </p:spPr>
        </p:pic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CFCE9ACC-86EC-4B27-8C6E-B817A1A24C9F}"/>
                </a:ext>
              </a:extLst>
            </p:cNvPr>
            <p:cNvGrpSpPr/>
            <p:nvPr/>
          </p:nvGrpSpPr>
          <p:grpSpPr>
            <a:xfrm rot="10800000">
              <a:off x="6722136" y="3291840"/>
              <a:ext cx="2210972" cy="274320"/>
              <a:chOff x="7094806" y="3309425"/>
              <a:chExt cx="2670517" cy="274320"/>
            </a:xfrm>
          </p:grpSpPr>
          <p:sp>
            <p:nvSpPr>
              <p:cNvPr id="18" name="Flèche : droite 17">
                <a:extLst>
                  <a:ext uri="{FF2B5EF4-FFF2-40B4-BE49-F238E27FC236}">
                    <a16:creationId xmlns:a16="http://schemas.microsoft.com/office/drawing/2014/main" id="{50CAF585-84ED-4A52-82C9-9EDFE30B3393}"/>
                  </a:ext>
                </a:extLst>
              </p:cNvPr>
              <p:cNvSpPr/>
              <p:nvPr/>
            </p:nvSpPr>
            <p:spPr>
              <a:xfrm>
                <a:off x="7214381" y="3309425"/>
                <a:ext cx="2550942" cy="27432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06F53FC-663E-4CA2-ACC0-4B441605F040}"/>
                  </a:ext>
                </a:extLst>
              </p:cNvPr>
              <p:cNvSpPr/>
              <p:nvPr/>
            </p:nvSpPr>
            <p:spPr>
              <a:xfrm>
                <a:off x="7094806" y="3327010"/>
                <a:ext cx="239150" cy="2391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6112F169-8CA1-4CD7-822A-6B35E1A2CC1A}"/>
              </a:ext>
            </a:extLst>
          </p:cNvPr>
          <p:cNvSpPr txBox="1"/>
          <p:nvPr/>
        </p:nvSpPr>
        <p:spPr>
          <a:xfrm>
            <a:off x="314793" y="2477795"/>
            <a:ext cx="11669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Donc dans le cas des forces de gravitation, le vecteur montrera toujours qui?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085C5A-E123-4F2C-8D64-DFB95EE70793}"/>
              </a:ext>
            </a:extLst>
          </p:cNvPr>
          <p:cNvSpPr/>
          <p:nvPr/>
        </p:nvSpPr>
        <p:spPr>
          <a:xfrm>
            <a:off x="1491174" y="3685735"/>
            <a:ext cx="3924887" cy="1434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a- Le récepteur de la force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81D778-E312-4605-B630-69B835214D1A}"/>
              </a:ext>
            </a:extLst>
          </p:cNvPr>
          <p:cNvSpPr/>
          <p:nvPr/>
        </p:nvSpPr>
        <p:spPr>
          <a:xfrm>
            <a:off x="6879102" y="3685734"/>
            <a:ext cx="3821725" cy="1434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b- L’émetteur de la force</a:t>
            </a:r>
          </a:p>
        </p:txBody>
      </p:sp>
      <p:sp>
        <p:nvSpPr>
          <p:cNvPr id="9" name="Flèche : droite rayée 8">
            <a:extLst>
              <a:ext uri="{FF2B5EF4-FFF2-40B4-BE49-F238E27FC236}">
                <a16:creationId xmlns:a16="http://schemas.microsoft.com/office/drawing/2014/main" id="{11091983-C373-43DE-9DE6-7B1722FA32A1}"/>
              </a:ext>
            </a:extLst>
          </p:cNvPr>
          <p:cNvSpPr/>
          <p:nvPr/>
        </p:nvSpPr>
        <p:spPr>
          <a:xfrm>
            <a:off x="9125408" y="5666282"/>
            <a:ext cx="2327077" cy="98935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i="1" dirty="0">
                <a:solidFill>
                  <a:schemeClr val="tx1"/>
                </a:solidFill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SUIVANT</a:t>
            </a:r>
            <a:endParaRPr lang="fr-FR" sz="2800" b="1" i="1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D890950-DF98-4D3C-80EB-5A5077082812}"/>
              </a:ext>
            </a:extLst>
          </p:cNvPr>
          <p:cNvSpPr txBox="1"/>
          <p:nvPr/>
        </p:nvSpPr>
        <p:spPr>
          <a:xfrm>
            <a:off x="140677" y="14068"/>
            <a:ext cx="675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9836887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AB813DBD-1A4D-4380-8B57-F89557F44FA9}"/>
              </a:ext>
            </a:extLst>
          </p:cNvPr>
          <p:cNvGrpSpPr/>
          <p:nvPr/>
        </p:nvGrpSpPr>
        <p:grpSpPr>
          <a:xfrm>
            <a:off x="3240091" y="-46547"/>
            <a:ext cx="5885317" cy="2677206"/>
            <a:chOff x="1403776" y="1185503"/>
            <a:chExt cx="9863781" cy="448699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01FA500-953E-478E-BED1-6D40A06E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20" b="89620" l="4110" r="89840">
                          <a14:foregroundMark x1="7306" y1="42532" x2="7306" y2="42532"/>
                          <a14:foregroundMark x1="8447" y1="53924" x2="8447" y2="53924"/>
                          <a14:foregroundMark x1="4110" y1="49367" x2="4110" y2="49367"/>
                          <a14:foregroundMark x1="20776" y1="89367" x2="20776" y2="89367"/>
                          <a14:foregroundMark x1="75799" y1="55696" x2="75799" y2="55696"/>
                          <a14:foregroundMark x1="75913" y1="42278" x2="75913" y2="42278"/>
                          <a14:foregroundMark x1="78311" y1="41772" x2="78311" y2="417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776" y="1185503"/>
              <a:ext cx="9863781" cy="4486993"/>
            </a:xfrm>
            <a:prstGeom prst="rect">
              <a:avLst/>
            </a:prstGeom>
          </p:spPr>
        </p:pic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CFCE9ACC-86EC-4B27-8C6E-B817A1A24C9F}"/>
                </a:ext>
              </a:extLst>
            </p:cNvPr>
            <p:cNvGrpSpPr/>
            <p:nvPr/>
          </p:nvGrpSpPr>
          <p:grpSpPr>
            <a:xfrm rot="10800000">
              <a:off x="6722136" y="3291840"/>
              <a:ext cx="2210972" cy="274320"/>
              <a:chOff x="7094806" y="3309425"/>
              <a:chExt cx="2670517" cy="274320"/>
            </a:xfrm>
          </p:grpSpPr>
          <p:sp>
            <p:nvSpPr>
              <p:cNvPr id="18" name="Flèche : droite 17">
                <a:extLst>
                  <a:ext uri="{FF2B5EF4-FFF2-40B4-BE49-F238E27FC236}">
                    <a16:creationId xmlns:a16="http://schemas.microsoft.com/office/drawing/2014/main" id="{50CAF585-84ED-4A52-82C9-9EDFE30B3393}"/>
                  </a:ext>
                </a:extLst>
              </p:cNvPr>
              <p:cNvSpPr/>
              <p:nvPr/>
            </p:nvSpPr>
            <p:spPr>
              <a:xfrm>
                <a:off x="7214381" y="3309425"/>
                <a:ext cx="2550942" cy="27432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06F53FC-663E-4CA2-ACC0-4B441605F040}"/>
                  </a:ext>
                </a:extLst>
              </p:cNvPr>
              <p:cNvSpPr/>
              <p:nvPr/>
            </p:nvSpPr>
            <p:spPr>
              <a:xfrm>
                <a:off x="7094806" y="3327010"/>
                <a:ext cx="239150" cy="2391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6112F169-8CA1-4CD7-822A-6B35E1A2CC1A}"/>
              </a:ext>
            </a:extLst>
          </p:cNvPr>
          <p:cNvSpPr txBox="1"/>
          <p:nvPr/>
        </p:nvSpPr>
        <p:spPr>
          <a:xfrm>
            <a:off x="314793" y="2477795"/>
            <a:ext cx="1166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Comment sera nommée cette force?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085C5A-E123-4F2C-8D64-DFB95EE70793}"/>
              </a:ext>
            </a:extLst>
          </p:cNvPr>
          <p:cNvSpPr/>
          <p:nvPr/>
        </p:nvSpPr>
        <p:spPr>
          <a:xfrm>
            <a:off x="914400" y="3685735"/>
            <a:ext cx="3342807" cy="8412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 F </a:t>
            </a:r>
            <a:r>
              <a:rPr lang="fr-F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81D778-E312-4605-B630-69B835214D1A}"/>
              </a:ext>
            </a:extLst>
          </p:cNvPr>
          <p:cNvSpPr/>
          <p:nvPr/>
        </p:nvSpPr>
        <p:spPr>
          <a:xfrm>
            <a:off x="6916618" y="3685734"/>
            <a:ext cx="3342807" cy="8412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 F </a:t>
            </a:r>
            <a:r>
              <a:rPr lang="fr-F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Lune</a:t>
            </a:r>
          </a:p>
        </p:txBody>
      </p:sp>
      <p:sp>
        <p:nvSpPr>
          <p:cNvPr id="9" name="Flèche : droite rayée 8">
            <a:extLst>
              <a:ext uri="{FF2B5EF4-FFF2-40B4-BE49-F238E27FC236}">
                <a16:creationId xmlns:a16="http://schemas.microsoft.com/office/drawing/2014/main" id="{11091983-C373-43DE-9DE6-7B1722FA32A1}"/>
              </a:ext>
            </a:extLst>
          </p:cNvPr>
          <p:cNvSpPr/>
          <p:nvPr/>
        </p:nvSpPr>
        <p:spPr>
          <a:xfrm>
            <a:off x="9125408" y="5666282"/>
            <a:ext cx="2327077" cy="98935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i="1" dirty="0">
                <a:solidFill>
                  <a:schemeClr val="tx1"/>
                </a:solidFill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SUIVANT</a:t>
            </a:r>
            <a:endParaRPr lang="fr-FR" sz="2800" b="1" i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B2DF71-1DF8-49C4-8B76-3EE192123C01}"/>
              </a:ext>
            </a:extLst>
          </p:cNvPr>
          <p:cNvSpPr/>
          <p:nvPr/>
        </p:nvSpPr>
        <p:spPr>
          <a:xfrm>
            <a:off x="914400" y="4824987"/>
            <a:ext cx="3342807" cy="8412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c) F </a:t>
            </a:r>
            <a:r>
              <a:rPr lang="fr-F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Terre/Lune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A5B260-7D59-425F-A577-4320F6614F86}"/>
              </a:ext>
            </a:extLst>
          </p:cNvPr>
          <p:cNvSpPr/>
          <p:nvPr/>
        </p:nvSpPr>
        <p:spPr>
          <a:xfrm>
            <a:off x="6916618" y="4824986"/>
            <a:ext cx="3342807" cy="8412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d) F </a:t>
            </a:r>
            <a:r>
              <a:rPr lang="fr-F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Lune/Terre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9D6685C-105D-49AE-860B-A2D8203C650D}"/>
              </a:ext>
            </a:extLst>
          </p:cNvPr>
          <p:cNvSpPr txBox="1"/>
          <p:nvPr/>
        </p:nvSpPr>
        <p:spPr>
          <a:xfrm>
            <a:off x="140677" y="14068"/>
            <a:ext cx="675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6695993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E05F13-507E-4956-A64D-76E51F4F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423"/>
            <a:ext cx="10353762" cy="778192"/>
          </a:xfrm>
        </p:spPr>
        <p:txBody>
          <a:bodyPr/>
          <a:lstStyle/>
          <a:p>
            <a:r>
              <a:rPr lang="fr-FR" dirty="0"/>
              <a:t>On notera alors: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B3172A24-20B0-478D-87E3-5679A34D335A}"/>
              </a:ext>
            </a:extLst>
          </p:cNvPr>
          <p:cNvGrpSpPr/>
          <p:nvPr/>
        </p:nvGrpSpPr>
        <p:grpSpPr>
          <a:xfrm>
            <a:off x="1403776" y="1185503"/>
            <a:ext cx="9863781" cy="4486993"/>
            <a:chOff x="1403776" y="1185503"/>
            <a:chExt cx="9863781" cy="448699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01FA500-953E-478E-BED1-6D40A06E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20" b="89620" l="4110" r="89840">
                          <a14:foregroundMark x1="7306" y1="42532" x2="7306" y2="42532"/>
                          <a14:foregroundMark x1="8447" y1="53924" x2="8447" y2="53924"/>
                          <a14:foregroundMark x1="4110" y1="49367" x2="4110" y2="49367"/>
                          <a14:foregroundMark x1="20776" y1="89367" x2="20776" y2="89367"/>
                          <a14:foregroundMark x1="75799" y1="55696" x2="75799" y2="55696"/>
                          <a14:foregroundMark x1="75913" y1="42278" x2="75913" y2="42278"/>
                          <a14:foregroundMark x1="78311" y1="41772" x2="78311" y2="417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776" y="1185503"/>
              <a:ext cx="9863781" cy="4486993"/>
            </a:xfrm>
            <a:prstGeom prst="rect">
              <a:avLst/>
            </a:prstGeom>
          </p:spPr>
        </p:pic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CFCE9ACC-86EC-4B27-8C6E-B817A1A24C9F}"/>
                </a:ext>
              </a:extLst>
            </p:cNvPr>
            <p:cNvGrpSpPr/>
            <p:nvPr/>
          </p:nvGrpSpPr>
          <p:grpSpPr>
            <a:xfrm rot="10800000">
              <a:off x="6782096" y="3291840"/>
              <a:ext cx="2210971" cy="274320"/>
              <a:chOff x="7022385" y="3309425"/>
              <a:chExt cx="2670516" cy="274320"/>
            </a:xfrm>
          </p:grpSpPr>
          <p:sp>
            <p:nvSpPr>
              <p:cNvPr id="18" name="Flèche : droite 17">
                <a:extLst>
                  <a:ext uri="{FF2B5EF4-FFF2-40B4-BE49-F238E27FC236}">
                    <a16:creationId xmlns:a16="http://schemas.microsoft.com/office/drawing/2014/main" id="{50CAF585-84ED-4A52-82C9-9EDFE30B3393}"/>
                  </a:ext>
                </a:extLst>
              </p:cNvPr>
              <p:cNvSpPr/>
              <p:nvPr/>
            </p:nvSpPr>
            <p:spPr>
              <a:xfrm>
                <a:off x="7141958" y="3309425"/>
                <a:ext cx="2550943" cy="27432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06F53FC-663E-4CA2-ACC0-4B441605F040}"/>
                  </a:ext>
                </a:extLst>
              </p:cNvPr>
              <p:cNvSpPr/>
              <p:nvPr/>
            </p:nvSpPr>
            <p:spPr>
              <a:xfrm>
                <a:off x="7022385" y="3327010"/>
                <a:ext cx="239150" cy="2391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E3A0D527-26F2-4155-85E7-6DF5127DC6ED}"/>
              </a:ext>
            </a:extLst>
          </p:cNvPr>
          <p:cNvGrpSpPr/>
          <p:nvPr/>
        </p:nvGrpSpPr>
        <p:grpSpPr>
          <a:xfrm>
            <a:off x="7065138" y="4052232"/>
            <a:ext cx="2933301" cy="1151776"/>
            <a:chOff x="8414640" y="5548827"/>
            <a:chExt cx="2872295" cy="1142526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220B81DD-B7B9-4EEB-9E59-E31CCE03CAA4}"/>
                </a:ext>
              </a:extLst>
            </p:cNvPr>
            <p:cNvGrpSpPr/>
            <p:nvPr/>
          </p:nvGrpSpPr>
          <p:grpSpPr>
            <a:xfrm>
              <a:off x="8414640" y="5548827"/>
              <a:ext cx="958856" cy="1001875"/>
              <a:chOff x="8414640" y="5548827"/>
              <a:chExt cx="958856" cy="1001875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7EF4F6-D388-4A1A-A5B9-A2F702D70FE8}"/>
                  </a:ext>
                </a:extLst>
              </p:cNvPr>
              <p:cNvSpPr/>
              <p:nvPr/>
            </p:nvSpPr>
            <p:spPr>
              <a:xfrm>
                <a:off x="8573343" y="5799912"/>
                <a:ext cx="570658" cy="8994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163E6B-0BBB-4962-99A9-BBA8899B1D46}"/>
                  </a:ext>
                </a:extLst>
              </p:cNvPr>
              <p:cNvSpPr/>
              <p:nvPr/>
            </p:nvSpPr>
            <p:spPr>
              <a:xfrm rot="5400000">
                <a:off x="8273412" y="6144810"/>
                <a:ext cx="705820" cy="10596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53589A-9090-482A-B72B-2441B6EB6F52}"/>
                  </a:ext>
                </a:extLst>
              </p:cNvPr>
              <p:cNvSpPr/>
              <p:nvPr/>
            </p:nvSpPr>
            <p:spPr>
              <a:xfrm>
                <a:off x="8573343" y="6152180"/>
                <a:ext cx="465728" cy="8994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" name="Flèche : droite 3">
                <a:extLst>
                  <a:ext uri="{FF2B5EF4-FFF2-40B4-BE49-F238E27FC236}">
                    <a16:creationId xmlns:a16="http://schemas.microsoft.com/office/drawing/2014/main" id="{EC189665-715C-429A-A8E8-6D10D3F7D7B3}"/>
                  </a:ext>
                </a:extLst>
              </p:cNvPr>
              <p:cNvSpPr/>
              <p:nvPr/>
            </p:nvSpPr>
            <p:spPr>
              <a:xfrm>
                <a:off x="8414640" y="5548827"/>
                <a:ext cx="958856" cy="187377"/>
              </a:xfrm>
              <a:prstGeom prst="right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5C6875A6-714B-457C-9B35-477B3FFBBB6B}"/>
                </a:ext>
              </a:extLst>
            </p:cNvPr>
            <p:cNvSpPr txBox="1"/>
            <p:nvPr/>
          </p:nvSpPr>
          <p:spPr>
            <a:xfrm>
              <a:off x="8913448" y="6106578"/>
              <a:ext cx="23734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/>
                <a:t>Terre/Lune</a:t>
              </a:r>
            </a:p>
          </p:txBody>
        </p:sp>
      </p:grpSp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E7EC7EA5-DF7C-4757-AE8E-59F9559521C5}"/>
              </a:ext>
            </a:extLst>
          </p:cNvPr>
          <p:cNvSpPr/>
          <p:nvPr/>
        </p:nvSpPr>
        <p:spPr>
          <a:xfrm>
            <a:off x="1873770" y="5786203"/>
            <a:ext cx="2398427" cy="80946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RECOMMENCER</a:t>
            </a:r>
          </a:p>
        </p:txBody>
      </p:sp>
      <p:sp>
        <p:nvSpPr>
          <p:cNvPr id="16" name="Rectangl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451B46-4D6A-4388-9429-EC648D2CB290}"/>
              </a:ext>
            </a:extLst>
          </p:cNvPr>
          <p:cNvSpPr/>
          <p:nvPr/>
        </p:nvSpPr>
        <p:spPr>
          <a:xfrm>
            <a:off x="7919805" y="5753833"/>
            <a:ext cx="2398427" cy="80946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TERMINER</a:t>
            </a:r>
          </a:p>
        </p:txBody>
      </p:sp>
    </p:spTree>
    <p:extLst>
      <p:ext uri="{BB962C8B-B14F-4D97-AF65-F5344CB8AC3E}">
        <p14:creationId xmlns:p14="http://schemas.microsoft.com/office/powerpoint/2010/main" val="38075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28323-2801-4412-A98C-F9F781C9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708223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fr-FR" dirty="0"/>
              <a:t>Maintenant vous pouvez compléter le polycopié:</a:t>
            </a:r>
            <a:br>
              <a:rPr lang="fr-FR" dirty="0"/>
            </a:br>
            <a:r>
              <a:rPr lang="fr-FR" dirty="0"/>
              <a:t>NOMMER UNE FORCE</a:t>
            </a:r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C037894E-AA01-4C03-A4B9-1E7F3CE995E7}"/>
              </a:ext>
            </a:extLst>
          </p:cNvPr>
          <p:cNvSpPr/>
          <p:nvPr/>
        </p:nvSpPr>
        <p:spPr>
          <a:xfrm>
            <a:off x="1873770" y="5786203"/>
            <a:ext cx="2398427" cy="80946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RECOMMENCER</a:t>
            </a:r>
          </a:p>
        </p:txBody>
      </p:sp>
    </p:spTree>
    <p:extLst>
      <p:ext uri="{BB962C8B-B14F-4D97-AF65-F5344CB8AC3E}">
        <p14:creationId xmlns:p14="http://schemas.microsoft.com/office/powerpoint/2010/main" val="85075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BCEF94-D5B8-4DF9-B7B7-CE1E553FE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723" y="1399788"/>
            <a:ext cx="10353762" cy="970450"/>
          </a:xfrm>
        </p:spPr>
        <p:txBody>
          <a:bodyPr>
            <a:noAutofit/>
          </a:bodyPr>
          <a:lstStyle/>
          <a:p>
            <a:r>
              <a:rPr lang="fr-FR" sz="4800" b="1" dirty="0"/>
              <a:t>ATTENTION LES PARTIES ENCADREES EN ROUGE SONT A RECOPIER DANS LE CLASSEUR</a:t>
            </a:r>
          </a:p>
        </p:txBody>
      </p:sp>
      <p:sp>
        <p:nvSpPr>
          <p:cNvPr id="7" name="Flèche : droite rayé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628A25-EC06-4F4B-A50E-45246A24C89D}"/>
              </a:ext>
            </a:extLst>
          </p:cNvPr>
          <p:cNvSpPr/>
          <p:nvPr/>
        </p:nvSpPr>
        <p:spPr>
          <a:xfrm>
            <a:off x="2563319" y="3429000"/>
            <a:ext cx="7360170" cy="283314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i="1" dirty="0">
                <a:solidFill>
                  <a:schemeClr val="tx1"/>
                </a:solidFill>
              </a:rPr>
              <a:t>J’ai compris!</a:t>
            </a:r>
          </a:p>
        </p:txBody>
      </p:sp>
    </p:spTree>
    <p:extLst>
      <p:ext uri="{BB962C8B-B14F-4D97-AF65-F5344CB8AC3E}">
        <p14:creationId xmlns:p14="http://schemas.microsoft.com/office/powerpoint/2010/main" val="24137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284F83-C508-4781-9223-293794E5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797912"/>
            <a:ext cx="10353762" cy="970450"/>
          </a:xfrm>
        </p:spPr>
        <p:txBody>
          <a:bodyPr>
            <a:normAutofit fontScale="90000"/>
          </a:bodyPr>
          <a:lstStyle/>
          <a:p>
            <a:br>
              <a:rPr lang="fr-FR" sz="4800" b="1" u="sng" dirty="0"/>
            </a:br>
            <a:r>
              <a:rPr lang="fr-FR" sz="4800" b="1" u="sng" dirty="0"/>
              <a:t>NOTER UNE FORCE</a:t>
            </a:r>
            <a:br>
              <a:rPr lang="fr-FR" sz="4800" b="1" u="sng" dirty="0"/>
            </a:br>
            <a:r>
              <a:rPr lang="fr-FR" sz="4800" dirty="0"/>
              <a:t>On la note F émetteur/récepteur</a:t>
            </a:r>
            <a:br>
              <a:rPr lang="fr-FR" sz="4800" dirty="0"/>
            </a:b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8A8251-DDC5-4DCA-AB0B-9BA39C405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8" y="2594335"/>
            <a:ext cx="10353762" cy="2392343"/>
          </a:xfrm>
        </p:spPr>
        <p:txBody>
          <a:bodyPr>
            <a:normAutofit/>
          </a:bodyPr>
          <a:lstStyle/>
          <a:p>
            <a:r>
              <a:rPr lang="fr-FR" sz="4000" dirty="0"/>
              <a:t>Emetteur: Nom de celui qui exerce la force.</a:t>
            </a:r>
          </a:p>
          <a:p>
            <a:r>
              <a:rPr lang="fr-FR" sz="4000" dirty="0"/>
              <a:t>Récepteur: Nom de celui qui la subit.</a:t>
            </a:r>
          </a:p>
          <a:p>
            <a:pPr marL="3690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2C8985-17CC-4464-AC29-41B9FA1CF18D}"/>
              </a:ext>
            </a:extLst>
          </p:cNvPr>
          <p:cNvSpPr txBox="1"/>
          <p:nvPr/>
        </p:nvSpPr>
        <p:spPr>
          <a:xfrm>
            <a:off x="1951218" y="4820548"/>
            <a:ext cx="82895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Ex: Force exercée par A sur B </a:t>
            </a:r>
          </a:p>
          <a:p>
            <a:pPr algn="ctr"/>
            <a:br>
              <a:rPr lang="fr-FR" sz="1800" dirty="0"/>
            </a:br>
            <a:r>
              <a:rPr lang="fr-FR" sz="3600" dirty="0"/>
              <a:t>F Emetteur/Récepteur  =   F </a:t>
            </a:r>
            <a:r>
              <a:rPr lang="fr-FR" sz="2400" dirty="0"/>
              <a:t>A/B</a:t>
            </a:r>
          </a:p>
        </p:txBody>
      </p:sp>
      <p:sp>
        <p:nvSpPr>
          <p:cNvPr id="7" name="Cadre 6">
            <a:extLst>
              <a:ext uri="{FF2B5EF4-FFF2-40B4-BE49-F238E27FC236}">
                <a16:creationId xmlns:a16="http://schemas.microsoft.com/office/drawing/2014/main" id="{54CB4ADD-DBA5-4421-9078-A0F89D0805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3598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35985 h 6858000"/>
              <a:gd name="connsiteX0" fmla="*/ 0 w 12192000"/>
              <a:gd name="connsiteY0" fmla="*/ 0 h 6900531"/>
              <a:gd name="connsiteX1" fmla="*/ 12192000 w 12192000"/>
              <a:gd name="connsiteY1" fmla="*/ 0 h 6900531"/>
              <a:gd name="connsiteX2" fmla="*/ 12170734 w 12192000"/>
              <a:gd name="connsiteY2" fmla="*/ 6900531 h 6900531"/>
              <a:gd name="connsiteX3" fmla="*/ 0 w 12192000"/>
              <a:gd name="connsiteY3" fmla="*/ 6858000 h 6900531"/>
              <a:gd name="connsiteX4" fmla="*/ 0 w 12192000"/>
              <a:gd name="connsiteY4" fmla="*/ 0 h 6900531"/>
              <a:gd name="connsiteX5" fmla="*/ 857250 w 12192000"/>
              <a:gd name="connsiteY5" fmla="*/ 835985 h 6900531"/>
              <a:gd name="connsiteX6" fmla="*/ 857250 w 12192000"/>
              <a:gd name="connsiteY6" fmla="*/ 6000750 h 6900531"/>
              <a:gd name="connsiteX7" fmla="*/ 11334750 w 12192000"/>
              <a:gd name="connsiteY7" fmla="*/ 6000750 h 6900531"/>
              <a:gd name="connsiteX8" fmla="*/ 11334750 w 12192000"/>
              <a:gd name="connsiteY8" fmla="*/ 857250 h 6900531"/>
              <a:gd name="connsiteX9" fmla="*/ 857250 w 12192000"/>
              <a:gd name="connsiteY9" fmla="*/ 835985 h 6900531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1660371 w 12192000"/>
              <a:gd name="connsiteY2" fmla="*/ 6368903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3598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35985 h 6858000"/>
              <a:gd name="connsiteX0" fmla="*/ 0 w 11662417"/>
              <a:gd name="connsiteY0" fmla="*/ 0 h 6858000"/>
              <a:gd name="connsiteX1" fmla="*/ 11660372 w 11662417"/>
              <a:gd name="connsiteY1" fmla="*/ 382772 h 6858000"/>
              <a:gd name="connsiteX2" fmla="*/ 11660371 w 11662417"/>
              <a:gd name="connsiteY2" fmla="*/ 6368903 h 6858000"/>
              <a:gd name="connsiteX3" fmla="*/ 0 w 11662417"/>
              <a:gd name="connsiteY3" fmla="*/ 6858000 h 6858000"/>
              <a:gd name="connsiteX4" fmla="*/ 0 w 11662417"/>
              <a:gd name="connsiteY4" fmla="*/ 0 h 6858000"/>
              <a:gd name="connsiteX5" fmla="*/ 857250 w 11662417"/>
              <a:gd name="connsiteY5" fmla="*/ 835985 h 6858000"/>
              <a:gd name="connsiteX6" fmla="*/ 857250 w 11662417"/>
              <a:gd name="connsiteY6" fmla="*/ 6000750 h 6858000"/>
              <a:gd name="connsiteX7" fmla="*/ 11334750 w 11662417"/>
              <a:gd name="connsiteY7" fmla="*/ 6000750 h 6858000"/>
              <a:gd name="connsiteX8" fmla="*/ 11334750 w 11662417"/>
              <a:gd name="connsiteY8" fmla="*/ 857250 h 6858000"/>
              <a:gd name="connsiteX9" fmla="*/ 857250 w 11662417"/>
              <a:gd name="connsiteY9" fmla="*/ 835985 h 6858000"/>
              <a:gd name="connsiteX0" fmla="*/ 510363 w 11662417"/>
              <a:gd name="connsiteY0" fmla="*/ 127591 h 6475228"/>
              <a:gd name="connsiteX1" fmla="*/ 11660372 w 11662417"/>
              <a:gd name="connsiteY1" fmla="*/ 0 h 6475228"/>
              <a:gd name="connsiteX2" fmla="*/ 11660371 w 11662417"/>
              <a:gd name="connsiteY2" fmla="*/ 5986131 h 6475228"/>
              <a:gd name="connsiteX3" fmla="*/ 0 w 11662417"/>
              <a:gd name="connsiteY3" fmla="*/ 6475228 h 6475228"/>
              <a:gd name="connsiteX4" fmla="*/ 510363 w 11662417"/>
              <a:gd name="connsiteY4" fmla="*/ 127591 h 6475228"/>
              <a:gd name="connsiteX5" fmla="*/ 857250 w 11662417"/>
              <a:gd name="connsiteY5" fmla="*/ 453213 h 6475228"/>
              <a:gd name="connsiteX6" fmla="*/ 857250 w 11662417"/>
              <a:gd name="connsiteY6" fmla="*/ 5617978 h 6475228"/>
              <a:gd name="connsiteX7" fmla="*/ 11334750 w 11662417"/>
              <a:gd name="connsiteY7" fmla="*/ 5617978 h 6475228"/>
              <a:gd name="connsiteX8" fmla="*/ 11334750 w 11662417"/>
              <a:gd name="connsiteY8" fmla="*/ 474478 h 6475228"/>
              <a:gd name="connsiteX9" fmla="*/ 857250 w 11662417"/>
              <a:gd name="connsiteY9" fmla="*/ 453213 h 6475228"/>
              <a:gd name="connsiteX0" fmla="*/ 0 w 11152054"/>
              <a:gd name="connsiteY0" fmla="*/ 127591 h 5986131"/>
              <a:gd name="connsiteX1" fmla="*/ 11150009 w 11152054"/>
              <a:gd name="connsiteY1" fmla="*/ 0 h 5986131"/>
              <a:gd name="connsiteX2" fmla="*/ 11150008 w 11152054"/>
              <a:gd name="connsiteY2" fmla="*/ 5986131 h 5986131"/>
              <a:gd name="connsiteX3" fmla="*/ 42530 w 11152054"/>
              <a:gd name="connsiteY3" fmla="*/ 5943600 h 5986131"/>
              <a:gd name="connsiteX4" fmla="*/ 0 w 11152054"/>
              <a:gd name="connsiteY4" fmla="*/ 127591 h 5986131"/>
              <a:gd name="connsiteX5" fmla="*/ 346887 w 11152054"/>
              <a:gd name="connsiteY5" fmla="*/ 453213 h 5986131"/>
              <a:gd name="connsiteX6" fmla="*/ 346887 w 11152054"/>
              <a:gd name="connsiteY6" fmla="*/ 5617978 h 5986131"/>
              <a:gd name="connsiteX7" fmla="*/ 10824387 w 11152054"/>
              <a:gd name="connsiteY7" fmla="*/ 5617978 h 5986131"/>
              <a:gd name="connsiteX8" fmla="*/ 10824387 w 11152054"/>
              <a:gd name="connsiteY8" fmla="*/ 474478 h 5986131"/>
              <a:gd name="connsiteX9" fmla="*/ 346887 w 11152054"/>
              <a:gd name="connsiteY9" fmla="*/ 453213 h 5986131"/>
              <a:gd name="connsiteX0" fmla="*/ 0 w 11152054"/>
              <a:gd name="connsiteY0" fmla="*/ 127591 h 5986131"/>
              <a:gd name="connsiteX1" fmla="*/ 11150009 w 11152054"/>
              <a:gd name="connsiteY1" fmla="*/ 0 h 5986131"/>
              <a:gd name="connsiteX2" fmla="*/ 11150008 w 11152054"/>
              <a:gd name="connsiteY2" fmla="*/ 5986131 h 5986131"/>
              <a:gd name="connsiteX3" fmla="*/ 42530 w 11152054"/>
              <a:gd name="connsiteY3" fmla="*/ 5943600 h 5986131"/>
              <a:gd name="connsiteX4" fmla="*/ 0 w 11152054"/>
              <a:gd name="connsiteY4" fmla="*/ 127591 h 5986131"/>
              <a:gd name="connsiteX5" fmla="*/ 346887 w 11152054"/>
              <a:gd name="connsiteY5" fmla="*/ 453213 h 5986131"/>
              <a:gd name="connsiteX6" fmla="*/ 346887 w 11152054"/>
              <a:gd name="connsiteY6" fmla="*/ 5617978 h 5986131"/>
              <a:gd name="connsiteX7" fmla="*/ 10824387 w 11152054"/>
              <a:gd name="connsiteY7" fmla="*/ 5617978 h 5986131"/>
              <a:gd name="connsiteX8" fmla="*/ 10845652 w 11152054"/>
              <a:gd name="connsiteY8" fmla="*/ 325622 h 5986131"/>
              <a:gd name="connsiteX9" fmla="*/ 346887 w 11152054"/>
              <a:gd name="connsiteY9" fmla="*/ 453213 h 5986131"/>
              <a:gd name="connsiteX0" fmla="*/ 0 w 11152054"/>
              <a:gd name="connsiteY0" fmla="*/ 21266 h 5879806"/>
              <a:gd name="connsiteX1" fmla="*/ 11150009 w 11152054"/>
              <a:gd name="connsiteY1" fmla="*/ 0 h 5879806"/>
              <a:gd name="connsiteX2" fmla="*/ 11150008 w 11152054"/>
              <a:gd name="connsiteY2" fmla="*/ 5879806 h 5879806"/>
              <a:gd name="connsiteX3" fmla="*/ 42530 w 11152054"/>
              <a:gd name="connsiteY3" fmla="*/ 5837275 h 5879806"/>
              <a:gd name="connsiteX4" fmla="*/ 0 w 11152054"/>
              <a:gd name="connsiteY4" fmla="*/ 21266 h 5879806"/>
              <a:gd name="connsiteX5" fmla="*/ 346887 w 11152054"/>
              <a:gd name="connsiteY5" fmla="*/ 346888 h 5879806"/>
              <a:gd name="connsiteX6" fmla="*/ 346887 w 11152054"/>
              <a:gd name="connsiteY6" fmla="*/ 5511653 h 5879806"/>
              <a:gd name="connsiteX7" fmla="*/ 10824387 w 11152054"/>
              <a:gd name="connsiteY7" fmla="*/ 5511653 h 5879806"/>
              <a:gd name="connsiteX8" fmla="*/ 10845652 w 11152054"/>
              <a:gd name="connsiteY8" fmla="*/ 219297 h 5879806"/>
              <a:gd name="connsiteX9" fmla="*/ 346887 w 11152054"/>
              <a:gd name="connsiteY9" fmla="*/ 346888 h 5879806"/>
              <a:gd name="connsiteX0" fmla="*/ 0 w 11152054"/>
              <a:gd name="connsiteY0" fmla="*/ 21266 h 5879806"/>
              <a:gd name="connsiteX1" fmla="*/ 11150009 w 11152054"/>
              <a:gd name="connsiteY1" fmla="*/ 0 h 5879806"/>
              <a:gd name="connsiteX2" fmla="*/ 11150008 w 11152054"/>
              <a:gd name="connsiteY2" fmla="*/ 5879806 h 5879806"/>
              <a:gd name="connsiteX3" fmla="*/ 42530 w 11152054"/>
              <a:gd name="connsiteY3" fmla="*/ 5837275 h 5879806"/>
              <a:gd name="connsiteX4" fmla="*/ 0 w 11152054"/>
              <a:gd name="connsiteY4" fmla="*/ 21266 h 5879806"/>
              <a:gd name="connsiteX5" fmla="*/ 346887 w 11152054"/>
              <a:gd name="connsiteY5" fmla="*/ 346888 h 5879806"/>
              <a:gd name="connsiteX6" fmla="*/ 346887 w 11152054"/>
              <a:gd name="connsiteY6" fmla="*/ 5511653 h 5879806"/>
              <a:gd name="connsiteX7" fmla="*/ 10824387 w 11152054"/>
              <a:gd name="connsiteY7" fmla="*/ 5511653 h 5879806"/>
              <a:gd name="connsiteX8" fmla="*/ 10803122 w 11152054"/>
              <a:gd name="connsiteY8" fmla="*/ 325622 h 5879806"/>
              <a:gd name="connsiteX9" fmla="*/ 346887 w 11152054"/>
              <a:gd name="connsiteY9" fmla="*/ 346888 h 587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52054" h="5879806">
                <a:moveTo>
                  <a:pt x="0" y="21266"/>
                </a:moveTo>
                <a:lnTo>
                  <a:pt x="11150009" y="0"/>
                </a:lnTo>
                <a:cubicBezTo>
                  <a:pt x="11142920" y="2300177"/>
                  <a:pt x="11157097" y="3579629"/>
                  <a:pt x="11150008" y="5879806"/>
                </a:cubicBezTo>
                <a:lnTo>
                  <a:pt x="42530" y="5837275"/>
                </a:lnTo>
                <a:lnTo>
                  <a:pt x="0" y="21266"/>
                </a:lnTo>
                <a:close/>
                <a:moveTo>
                  <a:pt x="346887" y="346888"/>
                </a:moveTo>
                <a:lnTo>
                  <a:pt x="346887" y="5511653"/>
                </a:lnTo>
                <a:lnTo>
                  <a:pt x="10824387" y="5511653"/>
                </a:lnTo>
                <a:cubicBezTo>
                  <a:pt x="10831475" y="3747534"/>
                  <a:pt x="10796034" y="2089741"/>
                  <a:pt x="10803122" y="325622"/>
                </a:cubicBezTo>
                <a:lnTo>
                  <a:pt x="346887" y="346888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 : droite rayé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01B7344-1C88-4605-AAAD-B03C4D2130A9}"/>
              </a:ext>
            </a:extLst>
          </p:cNvPr>
          <p:cNvSpPr/>
          <p:nvPr/>
        </p:nvSpPr>
        <p:spPr>
          <a:xfrm>
            <a:off x="9788576" y="5291527"/>
            <a:ext cx="2003823" cy="76856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i="1" u="sng" dirty="0">
                <a:solidFill>
                  <a:schemeClr val="tx1"/>
                </a:solidFill>
              </a:rPr>
              <a:t>C’est </a:t>
            </a:r>
            <a:r>
              <a:rPr lang="fr-FR" sz="2800" b="1" i="1" u="sng" dirty="0">
                <a:solidFill>
                  <a:schemeClr val="tx1"/>
                </a:solidFill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noté</a:t>
            </a:r>
            <a:r>
              <a:rPr lang="fr-FR" sz="2800" b="1" i="1" u="sng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8540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E05F13-507E-4956-A64D-76E51F4F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423"/>
            <a:ext cx="10353762" cy="778192"/>
          </a:xfrm>
        </p:spPr>
        <p:txBody>
          <a:bodyPr/>
          <a:lstStyle/>
          <a:p>
            <a:r>
              <a:rPr lang="fr-FR" dirty="0"/>
              <a:t>Exemple: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B3172A24-20B0-478D-87E3-5679A34D335A}"/>
              </a:ext>
            </a:extLst>
          </p:cNvPr>
          <p:cNvGrpSpPr/>
          <p:nvPr/>
        </p:nvGrpSpPr>
        <p:grpSpPr>
          <a:xfrm>
            <a:off x="1403776" y="1185503"/>
            <a:ext cx="9863781" cy="4486993"/>
            <a:chOff x="1403776" y="1185503"/>
            <a:chExt cx="9863781" cy="448699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01FA500-953E-478E-BED1-6D40A06E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20" b="89620" l="4110" r="89840">
                          <a14:foregroundMark x1="7306" y1="42532" x2="7306" y2="42532"/>
                          <a14:foregroundMark x1="8447" y1="53924" x2="8447" y2="53924"/>
                          <a14:foregroundMark x1="4110" y1="49367" x2="4110" y2="49367"/>
                          <a14:foregroundMark x1="20776" y1="89367" x2="20776" y2="89367"/>
                          <a14:foregroundMark x1="75799" y1="55696" x2="75799" y2="55696"/>
                          <a14:foregroundMark x1="75913" y1="42278" x2="75913" y2="42278"/>
                          <a14:foregroundMark x1="78311" y1="41772" x2="78311" y2="417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776" y="1185503"/>
              <a:ext cx="9863781" cy="4486993"/>
            </a:xfrm>
            <a:prstGeom prst="rect">
              <a:avLst/>
            </a:prstGeom>
          </p:spPr>
        </p:pic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CFCE9ACC-86EC-4B27-8C6E-B817A1A24C9F}"/>
                </a:ext>
              </a:extLst>
            </p:cNvPr>
            <p:cNvGrpSpPr/>
            <p:nvPr/>
          </p:nvGrpSpPr>
          <p:grpSpPr>
            <a:xfrm rot="10800000">
              <a:off x="6782096" y="3291840"/>
              <a:ext cx="2210971" cy="274320"/>
              <a:chOff x="7022385" y="3309425"/>
              <a:chExt cx="2670516" cy="274320"/>
            </a:xfrm>
          </p:grpSpPr>
          <p:sp>
            <p:nvSpPr>
              <p:cNvPr id="18" name="Flèche : droite 17">
                <a:extLst>
                  <a:ext uri="{FF2B5EF4-FFF2-40B4-BE49-F238E27FC236}">
                    <a16:creationId xmlns:a16="http://schemas.microsoft.com/office/drawing/2014/main" id="{50CAF585-84ED-4A52-82C9-9EDFE30B3393}"/>
                  </a:ext>
                </a:extLst>
              </p:cNvPr>
              <p:cNvSpPr/>
              <p:nvPr/>
            </p:nvSpPr>
            <p:spPr>
              <a:xfrm>
                <a:off x="7141958" y="3309425"/>
                <a:ext cx="2550943" cy="27432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06F53FC-663E-4CA2-ACC0-4B441605F040}"/>
                  </a:ext>
                </a:extLst>
              </p:cNvPr>
              <p:cNvSpPr/>
              <p:nvPr/>
            </p:nvSpPr>
            <p:spPr>
              <a:xfrm>
                <a:off x="7022385" y="3327010"/>
                <a:ext cx="239150" cy="2391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020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AB813DBD-1A4D-4380-8B57-F89557F44FA9}"/>
              </a:ext>
            </a:extLst>
          </p:cNvPr>
          <p:cNvGrpSpPr/>
          <p:nvPr/>
        </p:nvGrpSpPr>
        <p:grpSpPr>
          <a:xfrm>
            <a:off x="3240091" y="-46547"/>
            <a:ext cx="5885317" cy="2677206"/>
            <a:chOff x="1403776" y="1185503"/>
            <a:chExt cx="9863781" cy="448699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01FA500-953E-478E-BED1-6D40A06E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20" b="89620" l="4110" r="89840">
                          <a14:foregroundMark x1="7306" y1="42532" x2="7306" y2="42532"/>
                          <a14:foregroundMark x1="8447" y1="53924" x2="8447" y2="53924"/>
                          <a14:foregroundMark x1="4110" y1="49367" x2="4110" y2="49367"/>
                          <a14:foregroundMark x1="20776" y1="89367" x2="20776" y2="89367"/>
                          <a14:foregroundMark x1="75799" y1="55696" x2="75799" y2="55696"/>
                          <a14:foregroundMark x1="75913" y1="42278" x2="75913" y2="42278"/>
                          <a14:foregroundMark x1="78311" y1="41772" x2="78311" y2="417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776" y="1185503"/>
              <a:ext cx="9863781" cy="4486993"/>
            </a:xfrm>
            <a:prstGeom prst="rect">
              <a:avLst/>
            </a:prstGeom>
          </p:spPr>
        </p:pic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CFCE9ACC-86EC-4B27-8C6E-B817A1A24C9F}"/>
                </a:ext>
              </a:extLst>
            </p:cNvPr>
            <p:cNvGrpSpPr/>
            <p:nvPr/>
          </p:nvGrpSpPr>
          <p:grpSpPr>
            <a:xfrm rot="10800000">
              <a:off x="6722136" y="3291840"/>
              <a:ext cx="2210972" cy="274320"/>
              <a:chOff x="7094806" y="3309425"/>
              <a:chExt cx="2670517" cy="274320"/>
            </a:xfrm>
          </p:grpSpPr>
          <p:sp>
            <p:nvSpPr>
              <p:cNvPr id="18" name="Flèche : droite 17">
                <a:extLst>
                  <a:ext uri="{FF2B5EF4-FFF2-40B4-BE49-F238E27FC236}">
                    <a16:creationId xmlns:a16="http://schemas.microsoft.com/office/drawing/2014/main" id="{50CAF585-84ED-4A52-82C9-9EDFE30B3393}"/>
                  </a:ext>
                </a:extLst>
              </p:cNvPr>
              <p:cNvSpPr/>
              <p:nvPr/>
            </p:nvSpPr>
            <p:spPr>
              <a:xfrm>
                <a:off x="7214381" y="3309425"/>
                <a:ext cx="2550942" cy="27432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06F53FC-663E-4CA2-ACC0-4B441605F040}"/>
                  </a:ext>
                </a:extLst>
              </p:cNvPr>
              <p:cNvSpPr/>
              <p:nvPr/>
            </p:nvSpPr>
            <p:spPr>
              <a:xfrm>
                <a:off x="7094806" y="3327010"/>
                <a:ext cx="239150" cy="2391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6112F169-8CA1-4CD7-822A-6B35E1A2CC1A}"/>
              </a:ext>
            </a:extLst>
          </p:cNvPr>
          <p:cNvSpPr txBox="1"/>
          <p:nvPr/>
        </p:nvSpPr>
        <p:spPr>
          <a:xfrm>
            <a:off x="1688123" y="2630659"/>
            <a:ext cx="898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Le vecteur blanc (flèche) est placé sur qui?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085C5A-E123-4F2C-8D64-DFB95EE70793}"/>
              </a:ext>
            </a:extLst>
          </p:cNvPr>
          <p:cNvSpPr/>
          <p:nvPr/>
        </p:nvSpPr>
        <p:spPr>
          <a:xfrm>
            <a:off x="1491175" y="3685735"/>
            <a:ext cx="3207434" cy="1434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a- La Terre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81D778-E312-4605-B630-69B835214D1A}"/>
              </a:ext>
            </a:extLst>
          </p:cNvPr>
          <p:cNvSpPr/>
          <p:nvPr/>
        </p:nvSpPr>
        <p:spPr>
          <a:xfrm>
            <a:off x="7493393" y="3685734"/>
            <a:ext cx="3207434" cy="1434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b- La Lune</a:t>
            </a:r>
          </a:p>
        </p:txBody>
      </p:sp>
      <p:sp>
        <p:nvSpPr>
          <p:cNvPr id="13" name="Flèche : droite rayée 12">
            <a:extLst>
              <a:ext uri="{FF2B5EF4-FFF2-40B4-BE49-F238E27FC236}">
                <a16:creationId xmlns:a16="http://schemas.microsoft.com/office/drawing/2014/main" id="{4D211691-2DF2-4216-9B92-3D6CF5BE4069}"/>
              </a:ext>
            </a:extLst>
          </p:cNvPr>
          <p:cNvSpPr/>
          <p:nvPr/>
        </p:nvSpPr>
        <p:spPr>
          <a:xfrm>
            <a:off x="9125408" y="5666282"/>
            <a:ext cx="2327077" cy="98935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i="1" dirty="0">
                <a:solidFill>
                  <a:schemeClr val="tx1"/>
                </a:solidFill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SUIVANT</a:t>
            </a:r>
            <a:endParaRPr lang="fr-FR" sz="2800" b="1" i="1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5E3DD2A-B32B-44DD-AB4E-F89D7D0BCB4A}"/>
              </a:ext>
            </a:extLst>
          </p:cNvPr>
          <p:cNvSpPr txBox="1"/>
          <p:nvPr/>
        </p:nvSpPr>
        <p:spPr>
          <a:xfrm>
            <a:off x="140677" y="14068"/>
            <a:ext cx="675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15792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AB813DBD-1A4D-4380-8B57-F89557F44FA9}"/>
              </a:ext>
            </a:extLst>
          </p:cNvPr>
          <p:cNvGrpSpPr/>
          <p:nvPr/>
        </p:nvGrpSpPr>
        <p:grpSpPr>
          <a:xfrm>
            <a:off x="3240091" y="-46547"/>
            <a:ext cx="5885317" cy="2677206"/>
            <a:chOff x="1403776" y="1185503"/>
            <a:chExt cx="9863781" cy="448699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01FA500-953E-478E-BED1-6D40A06E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20" b="89620" l="4110" r="89840">
                          <a14:foregroundMark x1="7306" y1="42532" x2="7306" y2="42532"/>
                          <a14:foregroundMark x1="8447" y1="53924" x2="8447" y2="53924"/>
                          <a14:foregroundMark x1="4110" y1="49367" x2="4110" y2="49367"/>
                          <a14:foregroundMark x1="20776" y1="89367" x2="20776" y2="89367"/>
                          <a14:foregroundMark x1="75799" y1="55696" x2="75799" y2="55696"/>
                          <a14:foregroundMark x1="75913" y1="42278" x2="75913" y2="42278"/>
                          <a14:foregroundMark x1="78311" y1="41772" x2="78311" y2="417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776" y="1185503"/>
              <a:ext cx="9863781" cy="4486993"/>
            </a:xfrm>
            <a:prstGeom prst="rect">
              <a:avLst/>
            </a:prstGeom>
          </p:spPr>
        </p:pic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CFCE9ACC-86EC-4B27-8C6E-B817A1A24C9F}"/>
                </a:ext>
              </a:extLst>
            </p:cNvPr>
            <p:cNvGrpSpPr/>
            <p:nvPr/>
          </p:nvGrpSpPr>
          <p:grpSpPr>
            <a:xfrm rot="10800000">
              <a:off x="6722136" y="3291840"/>
              <a:ext cx="2210972" cy="274320"/>
              <a:chOff x="7094806" y="3309425"/>
              <a:chExt cx="2670517" cy="274320"/>
            </a:xfrm>
          </p:grpSpPr>
          <p:sp>
            <p:nvSpPr>
              <p:cNvPr id="18" name="Flèche : droite 17">
                <a:extLst>
                  <a:ext uri="{FF2B5EF4-FFF2-40B4-BE49-F238E27FC236}">
                    <a16:creationId xmlns:a16="http://schemas.microsoft.com/office/drawing/2014/main" id="{50CAF585-84ED-4A52-82C9-9EDFE30B3393}"/>
                  </a:ext>
                </a:extLst>
              </p:cNvPr>
              <p:cNvSpPr/>
              <p:nvPr/>
            </p:nvSpPr>
            <p:spPr>
              <a:xfrm>
                <a:off x="7214381" y="3309425"/>
                <a:ext cx="2550942" cy="27432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06F53FC-663E-4CA2-ACC0-4B441605F040}"/>
                  </a:ext>
                </a:extLst>
              </p:cNvPr>
              <p:cNvSpPr/>
              <p:nvPr/>
            </p:nvSpPr>
            <p:spPr>
              <a:xfrm>
                <a:off x="7094806" y="3327010"/>
                <a:ext cx="239150" cy="2391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6112F169-8CA1-4CD7-822A-6B35E1A2CC1A}"/>
              </a:ext>
            </a:extLst>
          </p:cNvPr>
          <p:cNvSpPr txBox="1"/>
          <p:nvPr/>
        </p:nvSpPr>
        <p:spPr>
          <a:xfrm>
            <a:off x="314793" y="2477795"/>
            <a:ext cx="1166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Quel est le récepteur de cette force (qui subit cette force)?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085C5A-E123-4F2C-8D64-DFB95EE70793}"/>
              </a:ext>
            </a:extLst>
          </p:cNvPr>
          <p:cNvSpPr/>
          <p:nvPr/>
        </p:nvSpPr>
        <p:spPr>
          <a:xfrm>
            <a:off x="7348192" y="3566817"/>
            <a:ext cx="3207434" cy="1434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b- La Terre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81D778-E312-4605-B630-69B835214D1A}"/>
              </a:ext>
            </a:extLst>
          </p:cNvPr>
          <p:cNvSpPr/>
          <p:nvPr/>
        </p:nvSpPr>
        <p:spPr>
          <a:xfrm>
            <a:off x="1636374" y="3566817"/>
            <a:ext cx="3207434" cy="1434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a- La Lune</a:t>
            </a:r>
          </a:p>
        </p:txBody>
      </p:sp>
      <p:sp>
        <p:nvSpPr>
          <p:cNvPr id="9" name="Flèche : droite rayée 8">
            <a:extLst>
              <a:ext uri="{FF2B5EF4-FFF2-40B4-BE49-F238E27FC236}">
                <a16:creationId xmlns:a16="http://schemas.microsoft.com/office/drawing/2014/main" id="{11091983-C373-43DE-9DE6-7B1722FA32A1}"/>
              </a:ext>
            </a:extLst>
          </p:cNvPr>
          <p:cNvSpPr/>
          <p:nvPr/>
        </p:nvSpPr>
        <p:spPr>
          <a:xfrm>
            <a:off x="9125408" y="5666282"/>
            <a:ext cx="2327077" cy="98935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i="1" dirty="0">
                <a:solidFill>
                  <a:schemeClr val="tx1"/>
                </a:solidFill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SUIVANT</a:t>
            </a:r>
            <a:endParaRPr lang="fr-FR" sz="2800" b="1" i="1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9E60862-58A8-4D09-AEEB-1959E23934C9}"/>
              </a:ext>
            </a:extLst>
          </p:cNvPr>
          <p:cNvSpPr txBox="1"/>
          <p:nvPr/>
        </p:nvSpPr>
        <p:spPr>
          <a:xfrm>
            <a:off x="140677" y="14068"/>
            <a:ext cx="675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690009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AB813DBD-1A4D-4380-8B57-F89557F44FA9}"/>
              </a:ext>
            </a:extLst>
          </p:cNvPr>
          <p:cNvGrpSpPr/>
          <p:nvPr/>
        </p:nvGrpSpPr>
        <p:grpSpPr>
          <a:xfrm>
            <a:off x="3240091" y="-46547"/>
            <a:ext cx="5885317" cy="2677206"/>
            <a:chOff x="1403776" y="1185503"/>
            <a:chExt cx="9863781" cy="448699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01FA500-953E-478E-BED1-6D40A06E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20" b="89620" l="4110" r="89840">
                          <a14:foregroundMark x1="7306" y1="42532" x2="7306" y2="42532"/>
                          <a14:foregroundMark x1="8447" y1="53924" x2="8447" y2="53924"/>
                          <a14:foregroundMark x1="4110" y1="49367" x2="4110" y2="49367"/>
                          <a14:foregroundMark x1="20776" y1="89367" x2="20776" y2="89367"/>
                          <a14:foregroundMark x1="75799" y1="55696" x2="75799" y2="55696"/>
                          <a14:foregroundMark x1="75913" y1="42278" x2="75913" y2="42278"/>
                          <a14:foregroundMark x1="78311" y1="41772" x2="78311" y2="417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776" y="1185503"/>
              <a:ext cx="9863781" cy="4486993"/>
            </a:xfrm>
            <a:prstGeom prst="rect">
              <a:avLst/>
            </a:prstGeom>
          </p:spPr>
        </p:pic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CFCE9ACC-86EC-4B27-8C6E-B817A1A24C9F}"/>
                </a:ext>
              </a:extLst>
            </p:cNvPr>
            <p:cNvGrpSpPr/>
            <p:nvPr/>
          </p:nvGrpSpPr>
          <p:grpSpPr>
            <a:xfrm rot="10800000">
              <a:off x="6722136" y="3291840"/>
              <a:ext cx="2210972" cy="274320"/>
              <a:chOff x="7094806" y="3309425"/>
              <a:chExt cx="2670517" cy="274320"/>
            </a:xfrm>
          </p:grpSpPr>
          <p:sp>
            <p:nvSpPr>
              <p:cNvPr id="18" name="Flèche : droite 17">
                <a:extLst>
                  <a:ext uri="{FF2B5EF4-FFF2-40B4-BE49-F238E27FC236}">
                    <a16:creationId xmlns:a16="http://schemas.microsoft.com/office/drawing/2014/main" id="{50CAF585-84ED-4A52-82C9-9EDFE30B3393}"/>
                  </a:ext>
                </a:extLst>
              </p:cNvPr>
              <p:cNvSpPr/>
              <p:nvPr/>
            </p:nvSpPr>
            <p:spPr>
              <a:xfrm>
                <a:off x="7214381" y="3309425"/>
                <a:ext cx="2550942" cy="27432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06F53FC-663E-4CA2-ACC0-4B441605F040}"/>
                  </a:ext>
                </a:extLst>
              </p:cNvPr>
              <p:cNvSpPr/>
              <p:nvPr/>
            </p:nvSpPr>
            <p:spPr>
              <a:xfrm>
                <a:off x="7094806" y="3327010"/>
                <a:ext cx="239150" cy="2391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6112F169-8CA1-4CD7-822A-6B35E1A2CC1A}"/>
              </a:ext>
            </a:extLst>
          </p:cNvPr>
          <p:cNvSpPr txBox="1"/>
          <p:nvPr/>
        </p:nvSpPr>
        <p:spPr>
          <a:xfrm>
            <a:off x="314793" y="2477795"/>
            <a:ext cx="11669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Donc dans le cas des forces de gravitation, le vecteur force est toujours placé sur?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085C5A-E123-4F2C-8D64-DFB95EE70793}"/>
              </a:ext>
            </a:extLst>
          </p:cNvPr>
          <p:cNvSpPr/>
          <p:nvPr/>
        </p:nvSpPr>
        <p:spPr>
          <a:xfrm>
            <a:off x="1491174" y="3685735"/>
            <a:ext cx="3545059" cy="1980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a- L’émetteur de la force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81D778-E312-4605-B630-69B835214D1A}"/>
              </a:ext>
            </a:extLst>
          </p:cNvPr>
          <p:cNvSpPr/>
          <p:nvPr/>
        </p:nvSpPr>
        <p:spPr>
          <a:xfrm>
            <a:off x="6935372" y="3685734"/>
            <a:ext cx="3765455" cy="1980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b- Le récepteur de la force</a:t>
            </a:r>
          </a:p>
        </p:txBody>
      </p:sp>
      <p:sp>
        <p:nvSpPr>
          <p:cNvPr id="9" name="Flèche : droite rayée 8">
            <a:extLst>
              <a:ext uri="{FF2B5EF4-FFF2-40B4-BE49-F238E27FC236}">
                <a16:creationId xmlns:a16="http://schemas.microsoft.com/office/drawing/2014/main" id="{11091983-C373-43DE-9DE6-7B1722FA32A1}"/>
              </a:ext>
            </a:extLst>
          </p:cNvPr>
          <p:cNvSpPr/>
          <p:nvPr/>
        </p:nvSpPr>
        <p:spPr>
          <a:xfrm>
            <a:off x="9125408" y="5666282"/>
            <a:ext cx="2327077" cy="98935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i="1" dirty="0">
                <a:solidFill>
                  <a:schemeClr val="tx1"/>
                </a:solidFill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SUIVANT</a:t>
            </a:r>
            <a:endParaRPr lang="fr-FR" sz="2800" b="1" i="1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A33C45A-F35D-4642-AC9F-75E1DF38BE44}"/>
              </a:ext>
            </a:extLst>
          </p:cNvPr>
          <p:cNvSpPr txBox="1"/>
          <p:nvPr/>
        </p:nvSpPr>
        <p:spPr>
          <a:xfrm>
            <a:off x="140677" y="14068"/>
            <a:ext cx="675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6877650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AB813DBD-1A4D-4380-8B57-F89557F44FA9}"/>
              </a:ext>
            </a:extLst>
          </p:cNvPr>
          <p:cNvGrpSpPr/>
          <p:nvPr/>
        </p:nvGrpSpPr>
        <p:grpSpPr>
          <a:xfrm>
            <a:off x="3240091" y="-46547"/>
            <a:ext cx="5885317" cy="2677206"/>
            <a:chOff x="1403776" y="1185503"/>
            <a:chExt cx="9863781" cy="448699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01FA500-953E-478E-BED1-6D40A06E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20" b="89620" l="4110" r="89840">
                          <a14:foregroundMark x1="7306" y1="42532" x2="7306" y2="42532"/>
                          <a14:foregroundMark x1="8447" y1="53924" x2="8447" y2="53924"/>
                          <a14:foregroundMark x1="4110" y1="49367" x2="4110" y2="49367"/>
                          <a14:foregroundMark x1="20776" y1="89367" x2="20776" y2="89367"/>
                          <a14:foregroundMark x1="75799" y1="55696" x2="75799" y2="55696"/>
                          <a14:foregroundMark x1="75913" y1="42278" x2="75913" y2="42278"/>
                          <a14:foregroundMark x1="78311" y1="41772" x2="78311" y2="417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776" y="1185503"/>
              <a:ext cx="9863781" cy="4486993"/>
            </a:xfrm>
            <a:prstGeom prst="rect">
              <a:avLst/>
            </a:prstGeom>
          </p:spPr>
        </p:pic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CFCE9ACC-86EC-4B27-8C6E-B817A1A24C9F}"/>
                </a:ext>
              </a:extLst>
            </p:cNvPr>
            <p:cNvGrpSpPr/>
            <p:nvPr/>
          </p:nvGrpSpPr>
          <p:grpSpPr>
            <a:xfrm rot="10800000">
              <a:off x="6722136" y="3291840"/>
              <a:ext cx="2210972" cy="274320"/>
              <a:chOff x="7094806" y="3309425"/>
              <a:chExt cx="2670517" cy="274320"/>
            </a:xfrm>
          </p:grpSpPr>
          <p:sp>
            <p:nvSpPr>
              <p:cNvPr id="18" name="Flèche : droite 17">
                <a:extLst>
                  <a:ext uri="{FF2B5EF4-FFF2-40B4-BE49-F238E27FC236}">
                    <a16:creationId xmlns:a16="http://schemas.microsoft.com/office/drawing/2014/main" id="{50CAF585-84ED-4A52-82C9-9EDFE30B3393}"/>
                  </a:ext>
                </a:extLst>
              </p:cNvPr>
              <p:cNvSpPr/>
              <p:nvPr/>
            </p:nvSpPr>
            <p:spPr>
              <a:xfrm>
                <a:off x="7214381" y="3309425"/>
                <a:ext cx="2550942" cy="27432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06F53FC-663E-4CA2-ACC0-4B441605F040}"/>
                  </a:ext>
                </a:extLst>
              </p:cNvPr>
              <p:cNvSpPr/>
              <p:nvPr/>
            </p:nvSpPr>
            <p:spPr>
              <a:xfrm>
                <a:off x="7094806" y="3327010"/>
                <a:ext cx="239150" cy="2391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6112F169-8CA1-4CD7-822A-6B35E1A2CC1A}"/>
              </a:ext>
            </a:extLst>
          </p:cNvPr>
          <p:cNvSpPr txBox="1"/>
          <p:nvPr/>
        </p:nvSpPr>
        <p:spPr>
          <a:xfrm>
            <a:off x="314793" y="2477795"/>
            <a:ext cx="1166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Qui attire la Lune selon le vecteur représenté en blanc?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085C5A-E123-4F2C-8D64-DFB95EE70793}"/>
              </a:ext>
            </a:extLst>
          </p:cNvPr>
          <p:cNvSpPr/>
          <p:nvPr/>
        </p:nvSpPr>
        <p:spPr>
          <a:xfrm>
            <a:off x="1491175" y="3685735"/>
            <a:ext cx="3207434" cy="1434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a- La Lune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81D778-E312-4605-B630-69B835214D1A}"/>
              </a:ext>
            </a:extLst>
          </p:cNvPr>
          <p:cNvSpPr/>
          <p:nvPr/>
        </p:nvSpPr>
        <p:spPr>
          <a:xfrm>
            <a:off x="7493393" y="3685734"/>
            <a:ext cx="3207434" cy="1434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b- La Terre</a:t>
            </a:r>
          </a:p>
        </p:txBody>
      </p:sp>
      <p:sp>
        <p:nvSpPr>
          <p:cNvPr id="9" name="Flèche : droite rayée 8">
            <a:extLst>
              <a:ext uri="{FF2B5EF4-FFF2-40B4-BE49-F238E27FC236}">
                <a16:creationId xmlns:a16="http://schemas.microsoft.com/office/drawing/2014/main" id="{11091983-C373-43DE-9DE6-7B1722FA32A1}"/>
              </a:ext>
            </a:extLst>
          </p:cNvPr>
          <p:cNvSpPr/>
          <p:nvPr/>
        </p:nvSpPr>
        <p:spPr>
          <a:xfrm>
            <a:off x="9125408" y="5666282"/>
            <a:ext cx="2327077" cy="98935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i="1" dirty="0">
                <a:solidFill>
                  <a:schemeClr val="tx1"/>
                </a:solidFill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SUIVANT</a:t>
            </a:r>
            <a:endParaRPr lang="fr-FR" sz="2800" b="1" i="1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58E3441-8EB9-4824-91DD-941226377F6B}"/>
              </a:ext>
            </a:extLst>
          </p:cNvPr>
          <p:cNvSpPr txBox="1"/>
          <p:nvPr/>
        </p:nvSpPr>
        <p:spPr>
          <a:xfrm>
            <a:off x="140677" y="14068"/>
            <a:ext cx="675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4866931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AB813DBD-1A4D-4380-8B57-F89557F44FA9}"/>
              </a:ext>
            </a:extLst>
          </p:cNvPr>
          <p:cNvGrpSpPr/>
          <p:nvPr/>
        </p:nvGrpSpPr>
        <p:grpSpPr>
          <a:xfrm>
            <a:off x="3240091" y="-46547"/>
            <a:ext cx="5885317" cy="2677206"/>
            <a:chOff x="1403776" y="1185503"/>
            <a:chExt cx="9863781" cy="448699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01FA500-953E-478E-BED1-6D40A06E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20" b="89620" l="4110" r="89840">
                          <a14:foregroundMark x1="7306" y1="42532" x2="7306" y2="42532"/>
                          <a14:foregroundMark x1="8447" y1="53924" x2="8447" y2="53924"/>
                          <a14:foregroundMark x1="4110" y1="49367" x2="4110" y2="49367"/>
                          <a14:foregroundMark x1="20776" y1="89367" x2="20776" y2="89367"/>
                          <a14:foregroundMark x1="75799" y1="55696" x2="75799" y2="55696"/>
                          <a14:foregroundMark x1="75913" y1="42278" x2="75913" y2="42278"/>
                          <a14:foregroundMark x1="78311" y1="41772" x2="78311" y2="417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776" y="1185503"/>
              <a:ext cx="9863781" cy="4486993"/>
            </a:xfrm>
            <a:prstGeom prst="rect">
              <a:avLst/>
            </a:prstGeom>
          </p:spPr>
        </p:pic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CFCE9ACC-86EC-4B27-8C6E-B817A1A24C9F}"/>
                </a:ext>
              </a:extLst>
            </p:cNvPr>
            <p:cNvGrpSpPr/>
            <p:nvPr/>
          </p:nvGrpSpPr>
          <p:grpSpPr>
            <a:xfrm rot="10800000">
              <a:off x="6722136" y="3291840"/>
              <a:ext cx="2210972" cy="274320"/>
              <a:chOff x="7094806" y="3309425"/>
              <a:chExt cx="2670517" cy="274320"/>
            </a:xfrm>
          </p:grpSpPr>
          <p:sp>
            <p:nvSpPr>
              <p:cNvPr id="18" name="Flèche : droite 17">
                <a:extLst>
                  <a:ext uri="{FF2B5EF4-FFF2-40B4-BE49-F238E27FC236}">
                    <a16:creationId xmlns:a16="http://schemas.microsoft.com/office/drawing/2014/main" id="{50CAF585-84ED-4A52-82C9-9EDFE30B3393}"/>
                  </a:ext>
                </a:extLst>
              </p:cNvPr>
              <p:cNvSpPr/>
              <p:nvPr/>
            </p:nvSpPr>
            <p:spPr>
              <a:xfrm>
                <a:off x="7214381" y="3309425"/>
                <a:ext cx="2550942" cy="27432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06F53FC-663E-4CA2-ACC0-4B441605F040}"/>
                  </a:ext>
                </a:extLst>
              </p:cNvPr>
              <p:cNvSpPr/>
              <p:nvPr/>
            </p:nvSpPr>
            <p:spPr>
              <a:xfrm>
                <a:off x="7094806" y="3327010"/>
                <a:ext cx="239150" cy="2391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6112F169-8CA1-4CD7-822A-6B35E1A2CC1A}"/>
              </a:ext>
            </a:extLst>
          </p:cNvPr>
          <p:cNvSpPr txBox="1"/>
          <p:nvPr/>
        </p:nvSpPr>
        <p:spPr>
          <a:xfrm>
            <a:off x="314793" y="2477795"/>
            <a:ext cx="1166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Qui est donc l’émetteur de cette force?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085C5A-E123-4F2C-8D64-DFB95EE70793}"/>
              </a:ext>
            </a:extLst>
          </p:cNvPr>
          <p:cNvSpPr/>
          <p:nvPr/>
        </p:nvSpPr>
        <p:spPr>
          <a:xfrm>
            <a:off x="1491175" y="3685735"/>
            <a:ext cx="3207434" cy="1434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a- La Lune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81D778-E312-4605-B630-69B835214D1A}"/>
              </a:ext>
            </a:extLst>
          </p:cNvPr>
          <p:cNvSpPr/>
          <p:nvPr/>
        </p:nvSpPr>
        <p:spPr>
          <a:xfrm>
            <a:off x="7493393" y="3685734"/>
            <a:ext cx="3207434" cy="1434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b-La Terre</a:t>
            </a:r>
          </a:p>
        </p:txBody>
      </p:sp>
      <p:sp>
        <p:nvSpPr>
          <p:cNvPr id="9" name="Flèche : droite rayée 8">
            <a:extLst>
              <a:ext uri="{FF2B5EF4-FFF2-40B4-BE49-F238E27FC236}">
                <a16:creationId xmlns:a16="http://schemas.microsoft.com/office/drawing/2014/main" id="{11091983-C373-43DE-9DE6-7B1722FA32A1}"/>
              </a:ext>
            </a:extLst>
          </p:cNvPr>
          <p:cNvSpPr/>
          <p:nvPr/>
        </p:nvSpPr>
        <p:spPr>
          <a:xfrm>
            <a:off x="9125408" y="5666282"/>
            <a:ext cx="2327077" cy="98935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i="1" dirty="0">
                <a:solidFill>
                  <a:schemeClr val="tx1"/>
                </a:solidFill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SUIVANT</a:t>
            </a:r>
            <a:endParaRPr lang="fr-FR" sz="2800" b="1" i="1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083E4C-4AD3-474E-8EB3-3F07135517A0}"/>
              </a:ext>
            </a:extLst>
          </p:cNvPr>
          <p:cNvSpPr txBox="1"/>
          <p:nvPr/>
        </p:nvSpPr>
        <p:spPr>
          <a:xfrm>
            <a:off x="140677" y="14068"/>
            <a:ext cx="675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5004570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Ardoise</Template>
  <TotalTime>216</TotalTime>
  <Words>262</Words>
  <Application>Microsoft Office PowerPoint</Application>
  <PresentationFormat>Grand écran</PresentationFormat>
  <Paragraphs>54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Calisto MT</vt:lpstr>
      <vt:lpstr>Wingdings 2</vt:lpstr>
      <vt:lpstr>Ardoise</vt:lpstr>
      <vt:lpstr>Représenter une force de gravitation</vt:lpstr>
      <vt:lpstr>ATTENTION LES PARTIES ENCADREES EN ROUGE SONT A RECOPIER DANS LE CLASSEUR</vt:lpstr>
      <vt:lpstr> NOTER UNE FORCE On la note F émetteur/récepteur </vt:lpstr>
      <vt:lpstr>Exemple: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On notera alors:</vt:lpstr>
      <vt:lpstr>Maintenant vous pouvez compléter le polycopié: NOMMER UNE FORCE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Représenter une force de gravitation</dc:title>
  <dc:creator>Emmanuel Thirion</dc:creator>
  <cp:lastModifiedBy>Emmanuel Thirion</cp:lastModifiedBy>
  <cp:revision>34</cp:revision>
  <dcterms:created xsi:type="dcterms:W3CDTF">2020-09-19T06:10:17Z</dcterms:created>
  <dcterms:modified xsi:type="dcterms:W3CDTF">2020-09-19T14:39:43Z</dcterms:modified>
</cp:coreProperties>
</file>